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IBM Plex Sans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IBM Plex Sans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5.xml"/><Relationship Id="rId22" Type="http://schemas.openxmlformats.org/officeDocument/2006/relationships/font" Target="fonts/IBMPlexSansMedium-bold.fntdata"/><Relationship Id="rId10" Type="http://schemas.openxmlformats.org/officeDocument/2006/relationships/slide" Target="slides/slide4.xml"/><Relationship Id="rId21" Type="http://schemas.openxmlformats.org/officeDocument/2006/relationships/font" Target="fonts/IBMPlexSansMedium-regular.fntdata"/><Relationship Id="rId13" Type="http://schemas.openxmlformats.org/officeDocument/2006/relationships/font" Target="fonts/IBMPlexSans-regular.fntdata"/><Relationship Id="rId24" Type="http://schemas.openxmlformats.org/officeDocument/2006/relationships/font" Target="fonts/IBMPlexSansMedium-boldItalic.fntdata"/><Relationship Id="rId12" Type="http://schemas.openxmlformats.org/officeDocument/2006/relationships/slide" Target="slides/slide6.xml"/><Relationship Id="rId23" Type="http://schemas.openxmlformats.org/officeDocument/2006/relationships/font" Target="fonts/IBMPlex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IBMPlexSans-italic.fntdata"/><Relationship Id="rId14" Type="http://schemas.openxmlformats.org/officeDocument/2006/relationships/font" Target="fonts/IBMPlexSans-bold.fntdata"/><Relationship Id="rId17" Type="http://schemas.openxmlformats.org/officeDocument/2006/relationships/font" Target="fonts/Lato-regular.fntdata"/><Relationship Id="rId16" Type="http://schemas.openxmlformats.org/officeDocument/2006/relationships/font" Target="fonts/IBMPlexSans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La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ddcec1bec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bddcec1b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2f286ea87_0_7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22f286ea87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ff9743aac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aff9743aa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e1d3b5507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be1d3b55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ff9743aac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aff9743aa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ff9743aa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ff9743aa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DE03FF"/>
            </a:gs>
            <a:gs pos="22000">
              <a:srgbClr val="9900FF"/>
            </a:gs>
            <a:gs pos="100000">
              <a:schemeClr val="accent5"/>
            </a:gs>
          </a:gsLst>
          <a:lin ang="3420558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434700" y="1329440"/>
            <a:ext cx="72684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34700" y="2974540"/>
            <a:ext cx="76881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/>
          <p:nvPr/>
        </p:nvSpPr>
        <p:spPr>
          <a:xfrm>
            <a:off x="0" y="4650047"/>
            <a:ext cx="91440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60000" y="1623150"/>
            <a:ext cx="76887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60000" y="3733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60000" y="990075"/>
            <a:ext cx="7688700" cy="3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BM Plex Sans"/>
              <a:buChar char="●"/>
              <a:defRPr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IBM Plex Sans"/>
              <a:buChar char="○"/>
              <a:defRPr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IBM Plex Sans"/>
              <a:buChar char="■"/>
              <a:defRPr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IBM Plex Sans"/>
              <a:buChar char="●"/>
              <a:defRPr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IBM Plex Sans"/>
              <a:buChar char="○"/>
              <a:defRPr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IBM Plex Sans"/>
              <a:buChar char="■"/>
              <a:defRPr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IBM Plex Sans"/>
              <a:buChar char="●"/>
              <a:defRPr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IBM Plex Sans"/>
              <a:buChar char="○"/>
              <a:defRPr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100"/>
              <a:buFont typeface="IBM Plex Sans"/>
              <a:buChar char="■"/>
              <a:defRPr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25762" y="470769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 txBox="1"/>
          <p:nvPr>
            <p:ph idx="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60000" y="3733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60000" y="1164213"/>
            <a:ext cx="7688700" cy="3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IBM Plex Sans"/>
              <a:buChar char="●"/>
              <a:defRPr sz="2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810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IBM Plex Sans"/>
              <a:buChar char="○"/>
              <a:defRPr sz="2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810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IBM Plex Sans"/>
              <a:buChar char="■"/>
              <a:defRPr sz="2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810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IBM Plex Sans"/>
              <a:buChar char="●"/>
              <a:defRPr sz="2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810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IBM Plex Sans"/>
              <a:buChar char="○"/>
              <a:defRPr sz="2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810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IBM Plex Sans"/>
              <a:buChar char="■"/>
              <a:defRPr sz="2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810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IBM Plex Sans"/>
              <a:buChar char="●"/>
              <a:defRPr sz="2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810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IBM Plex Sans"/>
              <a:buChar char="○"/>
              <a:defRPr sz="2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810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2400"/>
              <a:buFont typeface="IBM Plex Sans"/>
              <a:buChar char="■"/>
              <a:defRPr sz="24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25762" y="470769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idx="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F00FF"/>
            </a:gs>
            <a:gs pos="50000">
              <a:srgbClr val="9900FF"/>
            </a:gs>
            <a:gs pos="100000">
              <a:srgbClr val="20124D"/>
            </a:gs>
          </a:gsLst>
          <a:lin ang="2700006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-7975" y="-10500"/>
            <a:ext cx="9144000" cy="5164500"/>
          </a:xfrm>
          <a:prstGeom prst="rect">
            <a:avLst/>
          </a:prstGeom>
          <a:gradFill>
            <a:gsLst>
              <a:gs pos="0">
                <a:srgbClr val="9900FF">
                  <a:alpha val="75294"/>
                </a:srgbClr>
              </a:gs>
              <a:gs pos="100000">
                <a:schemeClr val="accent5"/>
              </a:gs>
            </a:gsLst>
            <a:lin ang="341987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423000" y="1517750"/>
            <a:ext cx="76884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>
            <a:off x="0" y="4650047"/>
            <a:ext cx="91440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SECTION_HEADER_3">
    <p:bg>
      <p:bgPr>
        <a:gradFill>
          <a:gsLst>
            <a:gs pos="0">
              <a:srgbClr val="FF00FF"/>
            </a:gs>
            <a:gs pos="50000">
              <a:srgbClr val="9900FF"/>
            </a:gs>
            <a:gs pos="100000">
              <a:srgbClr val="20124D"/>
            </a:gs>
          </a:gsLst>
          <a:lin ang="2700006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-7975" y="-10500"/>
            <a:ext cx="9144000" cy="5164500"/>
          </a:xfrm>
          <a:prstGeom prst="rect">
            <a:avLst/>
          </a:prstGeom>
          <a:gradFill>
            <a:gsLst>
              <a:gs pos="0">
                <a:srgbClr val="9900FF">
                  <a:alpha val="75294"/>
                </a:srgbClr>
              </a:gs>
              <a:gs pos="100000">
                <a:schemeClr val="accent5"/>
              </a:gs>
            </a:gsLst>
            <a:lin ang="341987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1022375" y="1517750"/>
            <a:ext cx="7089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>
                <a:solidFill>
                  <a:schemeClr val="l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9"/>
          <p:cNvSpPr/>
          <p:nvPr/>
        </p:nvSpPr>
        <p:spPr>
          <a:xfrm>
            <a:off x="0" y="4650047"/>
            <a:ext cx="91440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518650" y="490294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4547450" y="1793719"/>
            <a:ext cx="37743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0"/>
          <p:cNvSpPr txBox="1"/>
          <p:nvPr>
            <p:ph idx="2" type="body"/>
          </p:nvPr>
        </p:nvSpPr>
        <p:spPr>
          <a:xfrm>
            <a:off x="569150" y="1793719"/>
            <a:ext cx="37743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BM Plex Sans"/>
              <a:buChar char="●"/>
              <a:defRPr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BM Plex Sans"/>
              <a:buChar char="○"/>
              <a:defRPr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BM Plex Sans"/>
              <a:buChar char="■"/>
              <a:defRPr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BM Plex Sans"/>
              <a:buChar char="●"/>
              <a:defRPr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BM Plex Sans"/>
              <a:buChar char="○"/>
              <a:defRPr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BM Plex Sans"/>
              <a:buChar char="■"/>
              <a:defRPr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BM Plex Sans"/>
              <a:buChar char="●"/>
              <a:defRPr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BM Plex Sans"/>
              <a:buChar char="○"/>
              <a:defRPr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IBM Plex Sans"/>
              <a:buChar char="■"/>
              <a:defRPr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3" type="subTitle"/>
          </p:nvPr>
        </p:nvSpPr>
        <p:spPr>
          <a:xfrm>
            <a:off x="569150" y="1419625"/>
            <a:ext cx="3035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4" type="subTitle"/>
          </p:nvPr>
        </p:nvSpPr>
        <p:spPr>
          <a:xfrm>
            <a:off x="4643600" y="1419625"/>
            <a:ext cx="3035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E36AC"/>
                </a:solidFill>
              </a:defRPr>
            </a:lvl9pPr>
          </a:lstStyle>
          <a:p/>
        </p:txBody>
      </p:sp>
      <p:pic>
        <p:nvPicPr>
          <p:cNvPr id="92" name="Google Shape;9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left / image right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425200" y="1461000"/>
            <a:ext cx="3300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425200" y="2613900"/>
            <a:ext cx="33009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left / image fill right">
  <p:cSld name="SECTION_TITLE_AND_DESCRIPTION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2"/>
          <p:cNvSpPr/>
          <p:nvPr/>
        </p:nvSpPr>
        <p:spPr>
          <a:xfrm>
            <a:off x="4679750" y="-21075"/>
            <a:ext cx="4490100" cy="516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425200" y="1461000"/>
            <a:ext cx="3300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425200" y="2613900"/>
            <a:ext cx="33009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"/>
              <a:buNone/>
              <a:defRPr sz="160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3" name="Google Shape;10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centered">
  <p:cSld name="CAPTION_ONLY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900" u="none" cap="none" strike="noStrike">
                <a:solidFill>
                  <a:srgbClr val="8C8C8C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4"/>
          <p:cNvSpPr txBox="1"/>
          <p:nvPr>
            <p:ph type="title"/>
          </p:nvPr>
        </p:nvSpPr>
        <p:spPr>
          <a:xfrm>
            <a:off x="516450" y="411050"/>
            <a:ext cx="8274000" cy="13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" name="Google Shape;11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353" y="4796472"/>
            <a:ext cx="826050" cy="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">
  <p:cSld name="16 Title and Content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 rotWithShape="1">
          <a:blip r:embed="rId2">
            <a:alphaModFix amt="22000"/>
          </a:blip>
          <a:srcRect b="62651" l="-42904" r="54149" t="1377"/>
          <a:stretch/>
        </p:blipFill>
        <p:spPr>
          <a:xfrm>
            <a:off x="3035850" y="2666547"/>
            <a:ext cx="6108152" cy="247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5"/>
          <p:cNvPicPr preferRelativeResize="0"/>
          <p:nvPr/>
        </p:nvPicPr>
        <p:blipFill rotWithShape="1">
          <a:blip r:embed="rId3">
            <a:alphaModFix amt="40000"/>
          </a:blip>
          <a:srcRect b="54705" l="-31064" r="42309" t="9323"/>
          <a:stretch/>
        </p:blipFill>
        <p:spPr>
          <a:xfrm rot="10800000">
            <a:off x="3049798" y="3"/>
            <a:ext cx="6108152" cy="247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/>
          <p:nvPr/>
        </p:nvSpPr>
        <p:spPr>
          <a:xfrm>
            <a:off x="0" y="0"/>
            <a:ext cx="3049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Title and Content">
  <p:cSld name="16 Title and 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358037" y="311173"/>
            <a:ext cx="8487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Medium"/>
              <a:buNone/>
              <a:defRPr i="0" sz="2600" u="none" cap="none" strike="noStrike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 Medium"/>
              <a:buNone/>
              <a:defRPr sz="1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 Medium"/>
              <a:buNone/>
              <a:defRPr sz="1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 Medium"/>
              <a:buNone/>
              <a:defRPr sz="1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 Medium"/>
              <a:buNone/>
              <a:defRPr sz="1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 Medium"/>
              <a:buNone/>
              <a:defRPr sz="1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 Medium"/>
              <a:buNone/>
              <a:defRPr sz="1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 Medium"/>
              <a:buNone/>
              <a:defRPr sz="1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 Medium"/>
              <a:buNone/>
              <a:defRPr sz="1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" type="subTitle"/>
          </p:nvPr>
        </p:nvSpPr>
        <p:spPr>
          <a:xfrm>
            <a:off x="365400" y="1165399"/>
            <a:ext cx="8413200" cy="3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8" name="Google Shape;11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5676" y="4660970"/>
            <a:ext cx="826699" cy="2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1/2 color block">
  <p:cSld name="CUSTOM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/>
        </p:nvSpPr>
        <p:spPr>
          <a:xfrm>
            <a:off x="0" y="0"/>
            <a:ext cx="4565100" cy="5143500"/>
          </a:xfrm>
          <a:prstGeom prst="rect">
            <a:avLst/>
          </a:prstGeom>
          <a:gradFill>
            <a:gsLst>
              <a:gs pos="0">
                <a:srgbClr val="DE03FF"/>
              </a:gs>
              <a:gs pos="22000">
                <a:srgbClr val="9900FF"/>
              </a:gs>
              <a:gs pos="100000">
                <a:schemeClr val="accent5"/>
              </a:gs>
            </a:gsLst>
            <a:lin ang="3420558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457000" y="1445188"/>
            <a:ext cx="35685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8568315" y="4656150"/>
            <a:ext cx="289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BABDCE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BABDCE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BABDCE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BABDCE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BABDCE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BABDCE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BABDCE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BABDCE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BABDC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457000" y="2343750"/>
            <a:ext cx="35685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4" name="Google Shape;124;p27"/>
          <p:cNvGrpSpPr/>
          <p:nvPr/>
        </p:nvGrpSpPr>
        <p:grpSpPr>
          <a:xfrm>
            <a:off x="8674581" y="237979"/>
            <a:ext cx="182847" cy="182689"/>
            <a:chOff x="16729177" y="545963"/>
            <a:chExt cx="689727" cy="689133"/>
          </a:xfrm>
        </p:grpSpPr>
        <p:sp>
          <p:nvSpPr>
            <p:cNvPr id="125" name="Google Shape;125;p27"/>
            <p:cNvSpPr/>
            <p:nvPr/>
          </p:nvSpPr>
          <p:spPr>
            <a:xfrm>
              <a:off x="16863453" y="680513"/>
              <a:ext cx="421170" cy="420033"/>
            </a:xfrm>
            <a:custGeom>
              <a:rect b="b" l="l" r="r" t="t"/>
              <a:pathLst>
                <a:path extrusionOk="0" h="9050" w="9074">
                  <a:moveTo>
                    <a:pt x="4370" y="0"/>
                  </a:moveTo>
                  <a:cubicBezTo>
                    <a:pt x="4334" y="369"/>
                    <a:pt x="4323" y="750"/>
                    <a:pt x="4311" y="1131"/>
                  </a:cubicBezTo>
                  <a:lnTo>
                    <a:pt x="4275" y="2263"/>
                  </a:lnTo>
                  <a:cubicBezTo>
                    <a:pt x="4263" y="2572"/>
                    <a:pt x="4263" y="2882"/>
                    <a:pt x="4263" y="3191"/>
                  </a:cubicBezTo>
                  <a:cubicBezTo>
                    <a:pt x="4144" y="2917"/>
                    <a:pt x="4001" y="2620"/>
                    <a:pt x="3894" y="2334"/>
                  </a:cubicBezTo>
                  <a:lnTo>
                    <a:pt x="3430" y="1298"/>
                  </a:lnTo>
                  <a:cubicBezTo>
                    <a:pt x="3263" y="953"/>
                    <a:pt x="3108" y="608"/>
                    <a:pt x="2941" y="262"/>
                  </a:cubicBezTo>
                  <a:lnTo>
                    <a:pt x="2644" y="381"/>
                  </a:lnTo>
                  <a:cubicBezTo>
                    <a:pt x="2763" y="739"/>
                    <a:pt x="2894" y="1096"/>
                    <a:pt x="3025" y="1453"/>
                  </a:cubicBezTo>
                  <a:lnTo>
                    <a:pt x="3430" y="2513"/>
                  </a:lnTo>
                  <a:cubicBezTo>
                    <a:pt x="3549" y="2810"/>
                    <a:pt x="3656" y="3096"/>
                    <a:pt x="3775" y="3394"/>
                  </a:cubicBezTo>
                  <a:cubicBezTo>
                    <a:pt x="3549" y="3167"/>
                    <a:pt x="3322" y="2965"/>
                    <a:pt x="3096" y="2739"/>
                  </a:cubicBezTo>
                  <a:lnTo>
                    <a:pt x="2287" y="1965"/>
                  </a:lnTo>
                  <a:cubicBezTo>
                    <a:pt x="2001" y="1703"/>
                    <a:pt x="1727" y="1453"/>
                    <a:pt x="1429" y="1203"/>
                  </a:cubicBezTo>
                  <a:lnTo>
                    <a:pt x="1215" y="1429"/>
                  </a:lnTo>
                  <a:lnTo>
                    <a:pt x="1965" y="2274"/>
                  </a:lnTo>
                  <a:lnTo>
                    <a:pt x="2739" y="3096"/>
                  </a:lnTo>
                  <a:cubicBezTo>
                    <a:pt x="2953" y="3322"/>
                    <a:pt x="3180" y="3536"/>
                    <a:pt x="3394" y="3763"/>
                  </a:cubicBezTo>
                  <a:cubicBezTo>
                    <a:pt x="3120" y="3644"/>
                    <a:pt x="2822" y="3525"/>
                    <a:pt x="2525" y="3417"/>
                  </a:cubicBezTo>
                  <a:lnTo>
                    <a:pt x="1465" y="3025"/>
                  </a:lnTo>
                  <a:cubicBezTo>
                    <a:pt x="1108" y="2905"/>
                    <a:pt x="751" y="2751"/>
                    <a:pt x="393" y="2632"/>
                  </a:cubicBezTo>
                  <a:lnTo>
                    <a:pt x="274" y="2929"/>
                  </a:lnTo>
                  <a:lnTo>
                    <a:pt x="1298" y="3417"/>
                  </a:lnTo>
                  <a:lnTo>
                    <a:pt x="2346" y="3882"/>
                  </a:lnTo>
                  <a:cubicBezTo>
                    <a:pt x="2620" y="4013"/>
                    <a:pt x="2906" y="4132"/>
                    <a:pt x="3203" y="4251"/>
                  </a:cubicBezTo>
                  <a:cubicBezTo>
                    <a:pt x="2894" y="4251"/>
                    <a:pt x="2572" y="4275"/>
                    <a:pt x="2263" y="4275"/>
                  </a:cubicBezTo>
                  <a:lnTo>
                    <a:pt x="1132" y="4298"/>
                  </a:lnTo>
                  <a:cubicBezTo>
                    <a:pt x="763" y="4310"/>
                    <a:pt x="382" y="4334"/>
                    <a:pt x="1" y="4358"/>
                  </a:cubicBezTo>
                  <a:lnTo>
                    <a:pt x="1" y="4668"/>
                  </a:lnTo>
                  <a:cubicBezTo>
                    <a:pt x="382" y="4703"/>
                    <a:pt x="763" y="4715"/>
                    <a:pt x="1132" y="4727"/>
                  </a:cubicBezTo>
                  <a:lnTo>
                    <a:pt x="2263" y="4763"/>
                  </a:lnTo>
                  <a:cubicBezTo>
                    <a:pt x="2941" y="4775"/>
                    <a:pt x="3596" y="4775"/>
                    <a:pt x="4263" y="4787"/>
                  </a:cubicBezTo>
                  <a:cubicBezTo>
                    <a:pt x="4263" y="5465"/>
                    <a:pt x="4275" y="6120"/>
                    <a:pt x="4287" y="6787"/>
                  </a:cubicBezTo>
                  <a:lnTo>
                    <a:pt x="4323" y="7918"/>
                  </a:lnTo>
                  <a:cubicBezTo>
                    <a:pt x="4334" y="8287"/>
                    <a:pt x="4346" y="8680"/>
                    <a:pt x="4382" y="9049"/>
                  </a:cubicBezTo>
                  <a:lnTo>
                    <a:pt x="4680" y="9049"/>
                  </a:lnTo>
                  <a:cubicBezTo>
                    <a:pt x="4704" y="8680"/>
                    <a:pt x="4727" y="8287"/>
                    <a:pt x="4739" y="7918"/>
                  </a:cubicBezTo>
                  <a:lnTo>
                    <a:pt x="4763" y="6787"/>
                  </a:lnTo>
                  <a:cubicBezTo>
                    <a:pt x="4787" y="6477"/>
                    <a:pt x="4787" y="6144"/>
                    <a:pt x="4787" y="5834"/>
                  </a:cubicBezTo>
                  <a:cubicBezTo>
                    <a:pt x="4906" y="6132"/>
                    <a:pt x="5037" y="6418"/>
                    <a:pt x="5168" y="6715"/>
                  </a:cubicBezTo>
                  <a:lnTo>
                    <a:pt x="5632" y="7739"/>
                  </a:lnTo>
                  <a:cubicBezTo>
                    <a:pt x="5799" y="8085"/>
                    <a:pt x="5942" y="8418"/>
                    <a:pt x="6120" y="8763"/>
                  </a:cubicBezTo>
                  <a:lnTo>
                    <a:pt x="6394" y="8656"/>
                  </a:lnTo>
                  <a:cubicBezTo>
                    <a:pt x="6275" y="8299"/>
                    <a:pt x="6132" y="7942"/>
                    <a:pt x="6013" y="7585"/>
                  </a:cubicBezTo>
                  <a:lnTo>
                    <a:pt x="5620" y="6525"/>
                  </a:lnTo>
                  <a:cubicBezTo>
                    <a:pt x="5501" y="6227"/>
                    <a:pt x="5382" y="5930"/>
                    <a:pt x="5275" y="5632"/>
                  </a:cubicBezTo>
                  <a:lnTo>
                    <a:pt x="5275" y="5632"/>
                  </a:lnTo>
                  <a:cubicBezTo>
                    <a:pt x="5501" y="5858"/>
                    <a:pt x="5739" y="6084"/>
                    <a:pt x="5977" y="6311"/>
                  </a:cubicBezTo>
                  <a:lnTo>
                    <a:pt x="6811" y="7085"/>
                  </a:lnTo>
                  <a:cubicBezTo>
                    <a:pt x="7085" y="7335"/>
                    <a:pt x="7359" y="7585"/>
                    <a:pt x="7656" y="7847"/>
                  </a:cubicBezTo>
                  <a:lnTo>
                    <a:pt x="7859" y="7632"/>
                  </a:lnTo>
                  <a:lnTo>
                    <a:pt x="7109" y="6787"/>
                  </a:lnTo>
                  <a:lnTo>
                    <a:pt x="6335" y="5953"/>
                  </a:lnTo>
                  <a:cubicBezTo>
                    <a:pt x="6108" y="5715"/>
                    <a:pt x="5882" y="5489"/>
                    <a:pt x="5656" y="5251"/>
                  </a:cubicBezTo>
                  <a:lnTo>
                    <a:pt x="5656" y="5251"/>
                  </a:lnTo>
                  <a:cubicBezTo>
                    <a:pt x="5954" y="5370"/>
                    <a:pt x="6251" y="5489"/>
                    <a:pt x="6549" y="5596"/>
                  </a:cubicBezTo>
                  <a:lnTo>
                    <a:pt x="7609" y="5989"/>
                  </a:lnTo>
                  <a:cubicBezTo>
                    <a:pt x="7966" y="6108"/>
                    <a:pt x="8323" y="6251"/>
                    <a:pt x="8680" y="6370"/>
                  </a:cubicBezTo>
                  <a:lnTo>
                    <a:pt x="8787" y="6096"/>
                  </a:lnTo>
                  <a:lnTo>
                    <a:pt x="7763" y="5608"/>
                  </a:lnTo>
                  <a:lnTo>
                    <a:pt x="6728" y="5144"/>
                  </a:lnTo>
                  <a:cubicBezTo>
                    <a:pt x="6430" y="5013"/>
                    <a:pt x="6156" y="4894"/>
                    <a:pt x="5858" y="4763"/>
                  </a:cubicBezTo>
                  <a:cubicBezTo>
                    <a:pt x="6168" y="4763"/>
                    <a:pt x="6489" y="4739"/>
                    <a:pt x="6811" y="4739"/>
                  </a:cubicBezTo>
                  <a:lnTo>
                    <a:pt x="7942" y="4715"/>
                  </a:lnTo>
                  <a:cubicBezTo>
                    <a:pt x="8311" y="4703"/>
                    <a:pt x="8692" y="4679"/>
                    <a:pt x="9073" y="4656"/>
                  </a:cubicBezTo>
                  <a:lnTo>
                    <a:pt x="9073" y="4358"/>
                  </a:lnTo>
                  <a:cubicBezTo>
                    <a:pt x="8692" y="4322"/>
                    <a:pt x="8311" y="4310"/>
                    <a:pt x="7942" y="4298"/>
                  </a:cubicBezTo>
                  <a:lnTo>
                    <a:pt x="6775" y="4287"/>
                  </a:lnTo>
                  <a:cubicBezTo>
                    <a:pt x="6108" y="4275"/>
                    <a:pt x="5454" y="4251"/>
                    <a:pt x="4787" y="4251"/>
                  </a:cubicBezTo>
                  <a:cubicBezTo>
                    <a:pt x="4787" y="3584"/>
                    <a:pt x="4787" y="2929"/>
                    <a:pt x="4763" y="2263"/>
                  </a:cubicBezTo>
                  <a:lnTo>
                    <a:pt x="4739" y="1131"/>
                  </a:lnTo>
                  <a:cubicBezTo>
                    <a:pt x="4727" y="750"/>
                    <a:pt x="4704" y="369"/>
                    <a:pt x="4680" y="0"/>
                  </a:cubicBezTo>
                  <a:close/>
                </a:path>
              </a:pathLst>
            </a:custGeom>
            <a:solidFill>
              <a:srgbClr val="BABDC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16729177" y="545963"/>
              <a:ext cx="689727" cy="689133"/>
            </a:xfrm>
            <a:custGeom>
              <a:rect b="b" l="l" r="r" t="t"/>
              <a:pathLst>
                <a:path extrusionOk="0" h="14848" w="14860">
                  <a:moveTo>
                    <a:pt x="7430" y="691"/>
                  </a:moveTo>
                  <a:cubicBezTo>
                    <a:pt x="11133" y="691"/>
                    <a:pt x="14157" y="3703"/>
                    <a:pt x="14157" y="7418"/>
                  </a:cubicBezTo>
                  <a:cubicBezTo>
                    <a:pt x="14157" y="11121"/>
                    <a:pt x="11133" y="14145"/>
                    <a:pt x="7430" y="14145"/>
                  </a:cubicBezTo>
                  <a:cubicBezTo>
                    <a:pt x="3727" y="14145"/>
                    <a:pt x="703" y="11121"/>
                    <a:pt x="703" y="7418"/>
                  </a:cubicBezTo>
                  <a:cubicBezTo>
                    <a:pt x="703" y="3703"/>
                    <a:pt x="3727" y="691"/>
                    <a:pt x="7430" y="691"/>
                  </a:cubicBezTo>
                  <a:close/>
                  <a:moveTo>
                    <a:pt x="7430" y="0"/>
                  </a:moveTo>
                  <a:cubicBezTo>
                    <a:pt x="3334" y="0"/>
                    <a:pt x="1" y="3334"/>
                    <a:pt x="1" y="7430"/>
                  </a:cubicBezTo>
                  <a:cubicBezTo>
                    <a:pt x="1" y="11525"/>
                    <a:pt x="3334" y="14847"/>
                    <a:pt x="7430" y="14847"/>
                  </a:cubicBezTo>
                  <a:cubicBezTo>
                    <a:pt x="11526" y="14847"/>
                    <a:pt x="14860" y="11513"/>
                    <a:pt x="14860" y="7418"/>
                  </a:cubicBezTo>
                  <a:cubicBezTo>
                    <a:pt x="14860" y="3322"/>
                    <a:pt x="11526" y="0"/>
                    <a:pt x="7430" y="0"/>
                  </a:cubicBezTo>
                  <a:close/>
                </a:path>
              </a:pathLst>
            </a:custGeom>
            <a:solidFill>
              <a:srgbClr val="BABDC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60000" y="3733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None/>
              <a:defRPr b="1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None/>
              <a:defRPr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None/>
              <a:defRPr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None/>
              <a:defRPr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None/>
              <a:defRPr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None/>
              <a:defRPr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None/>
              <a:defRPr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None/>
              <a:defRPr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None/>
              <a:defRPr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60000" y="990075"/>
            <a:ext cx="7688700" cy="3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Sans Pro"/>
              <a:buChar char="●"/>
              <a:defRPr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Sans Pro"/>
              <a:buChar char="○"/>
              <a:defRPr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Sans Pro"/>
              <a:buChar char="■"/>
              <a:defRPr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Sans Pro"/>
              <a:buChar char="●"/>
              <a:defRPr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Sans Pro"/>
              <a:buChar char="○"/>
              <a:defRPr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Sans Pro"/>
              <a:buChar char="■"/>
              <a:defRPr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Sans Pro"/>
              <a:buChar char="●"/>
              <a:defRPr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Sans Pro"/>
              <a:buChar char="○"/>
              <a:defRPr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800"/>
              <a:buFont typeface="Source Sans Pro"/>
              <a:buChar char="■"/>
              <a:defRPr sz="18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drive/folders/19Iw8XoO_tpGVDAcQw-cfR5I4mOLhfgfe?usp=sharing" TargetMode="External"/><Relationship Id="rId4" Type="http://schemas.openxmlformats.org/officeDocument/2006/relationships/hyperlink" Target="https://www.youtube.com/channel/UCy4qLzJ7yuEmsIN2Mm5Pn-w?sub_confirmation=1" TargetMode="External"/><Relationship Id="rId5" Type="http://schemas.openxmlformats.org/officeDocument/2006/relationships/hyperlink" Target="https://www.linkedin.com/company/rocksetcloud" TargetMode="External"/><Relationship Id="rId6" Type="http://schemas.openxmlformats.org/officeDocument/2006/relationships/hyperlink" Target="https://www.linkedin.com/in/deeplearnerak/" TargetMode="External"/><Relationship Id="rId7" Type="http://schemas.openxmlformats.org/officeDocument/2006/relationships/hyperlink" Target="mailto:ankitkhare@rockset.com" TargetMode="External"/><Relationship Id="rId8" Type="http://schemas.openxmlformats.org/officeDocument/2006/relationships/hyperlink" Target="mailto:support@rockse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ctrTitle"/>
          </p:nvPr>
        </p:nvSpPr>
        <p:spPr>
          <a:xfrm>
            <a:off x="1066200" y="681375"/>
            <a:ext cx="7011600" cy="3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Build a RAG-Powered Chatbot and </a:t>
            </a:r>
            <a:endParaRPr sz="3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Self-RAG Deep Dive</a:t>
            </a:r>
            <a:endParaRPr sz="3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 b="0" l="1009" r="1009" t="0"/>
          <a:stretch/>
        </p:blipFill>
        <p:spPr>
          <a:xfrm>
            <a:off x="3933450" y="2173208"/>
            <a:ext cx="1277100" cy="130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/>
        </p:nvSpPr>
        <p:spPr>
          <a:xfrm>
            <a:off x="3380401" y="3561658"/>
            <a:ext cx="238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Ankit Khare</a:t>
            </a:r>
            <a:endParaRPr b="1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DevRel @Rockset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9" y="1873109"/>
            <a:ext cx="1946700" cy="22560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>
            <p:ph type="title"/>
          </p:nvPr>
        </p:nvSpPr>
        <p:spPr>
          <a:xfrm>
            <a:off x="549900" y="5523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" sz="3000"/>
              <a:t>Agenda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1193854" y="788663"/>
            <a:ext cx="81333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Google Shape;141;p29"/>
          <p:cNvSpPr txBox="1"/>
          <p:nvPr>
            <p:ph idx="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9"/>
          <p:cNvSpPr/>
          <p:nvPr/>
        </p:nvSpPr>
        <p:spPr>
          <a:xfrm>
            <a:off x="1773154" y="1420025"/>
            <a:ext cx="2208900" cy="168900"/>
          </a:xfrm>
          <a:prstGeom prst="rect">
            <a:avLst/>
          </a:prstGeom>
          <a:solidFill>
            <a:srgbClr val="32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1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4029635" y="1420025"/>
            <a:ext cx="2918100" cy="168900"/>
          </a:xfrm>
          <a:prstGeom prst="rect">
            <a:avLst/>
          </a:prstGeom>
          <a:solidFill>
            <a:srgbClr val="5E3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2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6995153" y="1426975"/>
            <a:ext cx="1946700" cy="168900"/>
          </a:xfrm>
          <a:prstGeom prst="rect">
            <a:avLst/>
          </a:prstGeom>
          <a:solidFill>
            <a:srgbClr val="973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3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1773150" y="1652225"/>
            <a:ext cx="2208900" cy="29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Diving into Self-RAG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What is RAG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Limitations of RAG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Intro to Self-RAG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Insights into Self-RAG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20 min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29"/>
          <p:cNvSpPr/>
          <p:nvPr/>
        </p:nvSpPr>
        <p:spPr>
          <a:xfrm>
            <a:off x="4029554" y="1645225"/>
            <a:ext cx="2918100" cy="29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Building a Chatbot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Hands-on session on Google Colab building a RAG-powered chatbot using OpenAI embeddings to vectorize data, Rockset database for vector similarity search, and Streamlit for creating an interactive web interface for the chatbot.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40 min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6995154" y="1652175"/>
            <a:ext cx="1946700" cy="29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Q&amp;A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Ask away all your questions !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15 min and beyond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59700" y="157325"/>
            <a:ext cx="8605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" sz="2950">
                <a:solidFill>
                  <a:srgbClr val="333333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Output / Outcome</a:t>
            </a:r>
            <a:endParaRPr sz="2800"/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900" y="838625"/>
            <a:ext cx="7599401" cy="40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549900" y="5523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" sz="3000"/>
              <a:t>Conceptual Overview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-56421" y="774713"/>
            <a:ext cx="81333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31"/>
          <p:cNvSpPr txBox="1"/>
          <p:nvPr>
            <p:ph idx="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1"/>
          <p:cNvSpPr/>
          <p:nvPr/>
        </p:nvSpPr>
        <p:spPr>
          <a:xfrm>
            <a:off x="981847" y="1309242"/>
            <a:ext cx="2208900" cy="168900"/>
          </a:xfrm>
          <a:prstGeom prst="rect">
            <a:avLst/>
          </a:prstGeom>
          <a:solidFill>
            <a:srgbClr val="32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LLMs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3238327" y="1309242"/>
            <a:ext cx="2918100" cy="168900"/>
          </a:xfrm>
          <a:prstGeom prst="rect">
            <a:avLst/>
          </a:prstGeom>
          <a:solidFill>
            <a:srgbClr val="5E3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RAG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6203850" y="1316200"/>
            <a:ext cx="2160300" cy="168900"/>
          </a:xfrm>
          <a:prstGeom prst="rect">
            <a:avLst/>
          </a:prstGeom>
          <a:solidFill>
            <a:srgbClr val="9737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Self-RAG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981842" y="1541442"/>
            <a:ext cx="2208900" cy="29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Solely rely on internal knowledge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Limited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Not current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Expensive training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Not able to handle r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eal-time stuff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3238247" y="1534442"/>
            <a:ext cx="2918100" cy="29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Supplementing LLMs with external knowledge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Reduces Hallucinations but what happens when: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	- knowledge base is lacking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           		- prompt wasn’t optimal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  		- Retrieved docs not relevant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6203850" y="1541400"/>
            <a:ext cx="2160300" cy="29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LEARNING TO RETRIEVE, GENERATE, AND CRITIQUE THROUGH SELF-REFLECTION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LLMs decides if retrieval is needed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Sans Pro"/>
              <a:buChar char="●"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Not a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concat but a real critique before generation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52375" y="266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" sz="2500"/>
              <a:t>RAG and Self-RAG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32"/>
          <p:cNvSpPr txBox="1"/>
          <p:nvPr>
            <p:ph idx="2" type="sldNum"/>
          </p:nvPr>
        </p:nvSpPr>
        <p:spPr>
          <a:xfrm>
            <a:off x="8525762" y="47417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257025" y="975950"/>
            <a:ext cx="82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825" y="801425"/>
            <a:ext cx="6729998" cy="390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60000" y="373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us for upcoming workshops and more:</a:t>
            </a:r>
            <a:endParaRPr/>
          </a:p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360000" y="1164225"/>
            <a:ext cx="8225700" cy="3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Workshop resources</a:t>
            </a:r>
            <a:r>
              <a:rPr lang="en" sz="1300"/>
              <a:t> -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https://drive.google.com/drive/folders/19Iw8XoO_tpGVDAcQw-cfR5I4mOLhfgfe?usp=sharing</a:t>
            </a:r>
            <a:r>
              <a:rPr lang="en" sz="1300"/>
              <a:t> 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Subscribe on YouTube</a:t>
            </a:r>
            <a:r>
              <a:rPr lang="en" sz="1300"/>
              <a:t>, turn the notifications on, and get an alert whenever workshop recording is available -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https://www.youtube.com/channel/UCy4qLzJ7yuEmsIN2Mm5Pn-w?sub_confirmation=1</a:t>
            </a:r>
            <a:r>
              <a:rPr lang="en" sz="1300"/>
              <a:t> 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Rockset LinkedIn -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https://www.linkedin.com/company/rocksetcloud</a:t>
            </a:r>
            <a:r>
              <a:rPr lang="en" sz="1300"/>
              <a:t> 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My LinkedIn -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https://www.linkedin.com/in/deeplearnerak/</a:t>
            </a:r>
            <a:r>
              <a:rPr lang="en" sz="1300"/>
              <a:t>  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Interested in building search, analytics, and AI applications, get your free slot</a:t>
            </a:r>
            <a:r>
              <a:rPr lang="en" sz="1300"/>
              <a:t> for the </a:t>
            </a:r>
            <a:r>
              <a:rPr b="1" lang="en" sz="1300"/>
              <a:t>Index conference</a:t>
            </a:r>
            <a:r>
              <a:rPr lang="en" sz="1300"/>
              <a:t>, May 16 2024 - </a:t>
            </a:r>
            <a:r>
              <a:rPr lang="en" sz="1300" u="sng">
                <a:solidFill>
                  <a:schemeClr val="hlink"/>
                </a:solidFill>
              </a:rPr>
              <a:t>https://rockset.com/index-conf/</a:t>
            </a:r>
            <a:endParaRPr sz="1300" u="sng">
              <a:solidFill>
                <a:schemeClr val="hlink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Questions! Feel free to reach out to me - </a:t>
            </a:r>
            <a:r>
              <a:rPr lang="en" sz="130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ankitkhare@rockset.com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Rockset Product support - </a:t>
            </a:r>
            <a:r>
              <a:rPr lang="en" sz="130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support@rockset.com</a:t>
            </a:r>
            <a:r>
              <a:rPr lang="en" sz="1300">
                <a:solidFill>
                  <a:srgbClr val="00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000000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ckset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